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8"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orient="horz" pos="3298">
          <p15:clr>
            <a:srgbClr val="A4A3A4"/>
          </p15:clr>
        </p15:guide>
        <p15:guide id="8" orient="horz" pos="20735">
          <p15:clr>
            <a:srgbClr val="A4A3A4"/>
          </p15:clr>
        </p15:guide>
        <p15:guide id="9" pos="320">
          <p15:clr>
            <a:srgbClr val="A4A3A4"/>
          </p15:clr>
        </p15:guide>
        <p15:guide id="10" pos="2764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41" autoAdjust="0"/>
    <p:restoredTop sz="94695" autoAdjust="0"/>
  </p:normalViewPr>
  <p:slideViewPr>
    <p:cSldViewPr snapToGrid="0" snapToObjects="1" showGuides="1">
      <p:cViewPr>
        <p:scale>
          <a:sx n="56" d="100"/>
          <a:sy n="56" d="100"/>
        </p:scale>
        <p:origin x="-7480" y="-552"/>
      </p:cViewPr>
      <p:guideLst>
        <p:guide orient="horz" pos="3318"/>
        <p:guide orient="horz" pos="288"/>
        <p:guide orient="horz" pos="20160"/>
        <p:guide orient="horz"/>
        <p:guide pos="581"/>
        <p:guide pos="27069"/>
        <p:guide orient="horz" pos="3298"/>
        <p:guide orient="horz" pos="20735"/>
        <p:guide pos="320"/>
        <p:guide pos="276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 </c:v>
                </c:pt>
              </c:strCache>
            </c:strRef>
          </c:tx>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p3d/>
            </c:spPr>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p3d/>
            </c:spPr>
          </c:dPt>
          <c:dPt>
            <c:idx val="2"/>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p3d/>
            </c:spPr>
          </c:dPt>
          <c:dPt>
            <c:idx val="3"/>
            <c:bubble3D val="0"/>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p3d/>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Sheet1!$A$2:$A$5</c:f>
              <c:strCache>
                <c:ptCount val="2"/>
                <c:pt idx="0">
                  <c:v>Yes</c:v>
                </c:pt>
                <c:pt idx="1">
                  <c:v>No</c:v>
                </c:pt>
              </c:strCache>
            </c:strRef>
          </c:cat>
          <c:val>
            <c:numRef>
              <c:f>Sheet1!$B$2:$B$5</c:f>
              <c:numCache>
                <c:formatCode>General</c:formatCode>
                <c:ptCount val="4"/>
                <c:pt idx="0">
                  <c:v>2</c:v>
                </c:pt>
                <c:pt idx="1">
                  <c:v>22</c:v>
                </c:pt>
              </c:numCache>
            </c:numRef>
          </c:val>
          <c:extLst>
            <c:ext xmlns:c16="http://schemas.microsoft.com/office/drawing/2014/chart" uri="{C3380CC4-5D6E-409C-BE32-E72D297353CC}">
              <c16:uniqueId val="{00000000-5BCB-5A48-B9FD-79A627682EAF}"/>
            </c:ext>
          </c:extLst>
        </c:ser>
        <c:dLbls>
          <c:dLblPos val="inEnd"/>
          <c:showLegendKey val="0"/>
          <c:showVal val="0"/>
          <c:showCatName val="0"/>
          <c:showSerName val="0"/>
          <c:showPercent val="1"/>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   </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10800000" scaled="1"/>
              <a:tileRect/>
            </a:gradFill>
            <a:ln>
              <a:noFill/>
            </a:ln>
            <a:effectLst/>
          </c:spPr>
          <c:invertIfNegative val="0"/>
          <c:cat>
            <c:strRef>
              <c:f>Sheet1!$A$2:$A$5</c:f>
              <c:strCache>
                <c:ptCount val="3"/>
                <c:pt idx="0">
                  <c:v>No courses available</c:v>
                </c:pt>
                <c:pt idx="1">
                  <c:v>Could not fit in schedule</c:v>
                </c:pt>
                <c:pt idx="2">
                  <c:v>Was not aware / interested / relevant</c:v>
                </c:pt>
              </c:strCache>
            </c:strRef>
          </c:cat>
          <c:val>
            <c:numRef>
              <c:f>Sheet1!$B$2:$B$5</c:f>
              <c:numCache>
                <c:formatCode>General</c:formatCode>
                <c:ptCount val="4"/>
                <c:pt idx="0">
                  <c:v>10</c:v>
                </c:pt>
                <c:pt idx="1">
                  <c:v>5</c:v>
                </c:pt>
                <c:pt idx="2">
                  <c:v>7</c:v>
                </c:pt>
              </c:numCache>
            </c:numRef>
          </c:val>
          <c:extLst>
            <c:ext xmlns:c16="http://schemas.microsoft.com/office/drawing/2014/chart" uri="{C3380CC4-5D6E-409C-BE32-E72D297353CC}">
              <c16:uniqueId val="{00000000-4777-624B-9EB2-9B4D3E3A8BFD}"/>
            </c:ext>
          </c:extLst>
        </c:ser>
        <c:dLbls>
          <c:showLegendKey val="0"/>
          <c:showVal val="0"/>
          <c:showCatName val="0"/>
          <c:showSerName val="0"/>
          <c:showPercent val="0"/>
          <c:showBubbleSize val="0"/>
        </c:dLbls>
        <c:gapWidth val="326"/>
        <c:overlap val="-58"/>
        <c:axId val="826707039"/>
        <c:axId val="827167791"/>
      </c:barChart>
      <c:catAx>
        <c:axId val="826707039"/>
        <c:scaling>
          <c:orientation val="minMax"/>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7167791"/>
        <c:crosses val="autoZero"/>
        <c:auto val="1"/>
        <c:lblAlgn val="ctr"/>
        <c:lblOffset val="100"/>
        <c:noMultiLvlLbl val="0"/>
      </c:catAx>
      <c:valAx>
        <c:axId val="827167791"/>
        <c:scaling>
          <c:orientation val="minMax"/>
        </c:scaling>
        <c:delete val="0"/>
        <c:axPos val="b"/>
        <c:majorGridlines>
          <c:spPr>
            <a:ln w="9525" cap="flat" cmpd="sng" algn="ctr">
              <a:gradFill>
                <a:gsLst>
                  <a:gs pos="99000">
                    <a:schemeClr val="tx1">
                      <a:lumMod val="25000"/>
                      <a:lumOff val="75000"/>
                    </a:schemeClr>
                  </a:gs>
                  <a:gs pos="0">
                    <a:schemeClr val="tx1">
                      <a:lumMod val="15000"/>
                      <a:lumOff val="8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67070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   </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Yes</c:v>
                </c:pt>
                <c:pt idx="1">
                  <c:v>No</c:v>
                </c:pt>
              </c:strCache>
            </c:strRef>
          </c:cat>
          <c:val>
            <c:numRef>
              <c:f>Sheet1!$B$2:$B$3</c:f>
              <c:numCache>
                <c:formatCode>General</c:formatCode>
                <c:ptCount val="2"/>
                <c:pt idx="0">
                  <c:v>13</c:v>
                </c:pt>
                <c:pt idx="1">
                  <c:v>11</c:v>
                </c:pt>
              </c:numCache>
            </c:numRef>
          </c:val>
          <c:extLst>
            <c:ext xmlns:c16="http://schemas.microsoft.com/office/drawing/2014/chart" uri="{C3380CC4-5D6E-409C-BE32-E72D297353CC}">
              <c16:uniqueId val="{00000000-8DFA-1949-B80E-58A4E4935BAA}"/>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   </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cat>
            <c:strRef>
              <c:f>Sheet1!$A$2:$A$6</c:f>
              <c:strCache>
                <c:ptCount val="5"/>
                <c:pt idx="0">
                  <c:v>Not informative at all</c:v>
                </c:pt>
                <c:pt idx="4">
                  <c:v>Very informative</c:v>
                </c:pt>
              </c:strCache>
            </c:strRef>
          </c:cat>
          <c:val>
            <c:numRef>
              <c:f>Sheet1!$B$2:$B$6</c:f>
              <c:numCache>
                <c:formatCode>General</c:formatCode>
                <c:ptCount val="5"/>
                <c:pt idx="0">
                  <c:v>0</c:v>
                </c:pt>
                <c:pt idx="1">
                  <c:v>0</c:v>
                </c:pt>
                <c:pt idx="2">
                  <c:v>4</c:v>
                </c:pt>
                <c:pt idx="3">
                  <c:v>13</c:v>
                </c:pt>
                <c:pt idx="4">
                  <c:v>7</c:v>
                </c:pt>
              </c:numCache>
            </c:numRef>
          </c:val>
          <c:extLst>
            <c:ext xmlns:c16="http://schemas.microsoft.com/office/drawing/2014/chart" uri="{C3380CC4-5D6E-409C-BE32-E72D297353CC}">
              <c16:uniqueId val="{00000000-33F6-A445-87AD-B774E98F69C6}"/>
            </c:ext>
          </c:extLst>
        </c:ser>
        <c:dLbls>
          <c:showLegendKey val="0"/>
          <c:showVal val="0"/>
          <c:showCatName val="0"/>
          <c:showSerName val="0"/>
          <c:showPercent val="0"/>
          <c:showBubbleSize val="0"/>
        </c:dLbls>
        <c:gapWidth val="355"/>
        <c:overlap val="-70"/>
        <c:axId val="829247231"/>
        <c:axId val="823746687"/>
      </c:barChart>
      <c:catAx>
        <c:axId val="8292472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3746687"/>
        <c:crosses val="autoZero"/>
        <c:auto val="1"/>
        <c:lblAlgn val="ctr"/>
        <c:lblOffset val="100"/>
        <c:noMultiLvlLbl val="0"/>
      </c:catAx>
      <c:valAx>
        <c:axId val="823746687"/>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92472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   </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cat>
            <c:strRef>
              <c:f>Sheet1!$A$2:$A$6</c:f>
              <c:strCache>
                <c:ptCount val="5"/>
                <c:pt idx="0">
                  <c:v>Strongly disagree</c:v>
                </c:pt>
                <c:pt idx="4">
                  <c:v>Strongly agree</c:v>
                </c:pt>
              </c:strCache>
            </c:strRef>
          </c:cat>
          <c:val>
            <c:numRef>
              <c:f>Sheet1!$B$2:$B$6</c:f>
              <c:numCache>
                <c:formatCode>General</c:formatCode>
                <c:ptCount val="5"/>
                <c:pt idx="0">
                  <c:v>0</c:v>
                </c:pt>
                <c:pt idx="1">
                  <c:v>1</c:v>
                </c:pt>
                <c:pt idx="2">
                  <c:v>6</c:v>
                </c:pt>
                <c:pt idx="3">
                  <c:v>11</c:v>
                </c:pt>
                <c:pt idx="4">
                  <c:v>6</c:v>
                </c:pt>
              </c:numCache>
            </c:numRef>
          </c:val>
          <c:extLst>
            <c:ext xmlns:c16="http://schemas.microsoft.com/office/drawing/2014/chart" uri="{C3380CC4-5D6E-409C-BE32-E72D297353CC}">
              <c16:uniqueId val="{00000000-47B1-7240-99CD-9D6B440A3CB6}"/>
            </c:ext>
          </c:extLst>
        </c:ser>
        <c:dLbls>
          <c:showLegendKey val="0"/>
          <c:showVal val="0"/>
          <c:showCatName val="0"/>
          <c:showSerName val="0"/>
          <c:showPercent val="0"/>
          <c:showBubbleSize val="0"/>
        </c:dLbls>
        <c:gapWidth val="355"/>
        <c:overlap val="-70"/>
        <c:axId val="801635375"/>
        <c:axId val="801776271"/>
      </c:barChart>
      <c:catAx>
        <c:axId val="801635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01776271"/>
        <c:crosses val="autoZero"/>
        <c:auto val="1"/>
        <c:lblAlgn val="ctr"/>
        <c:lblOffset val="100"/>
        <c:noMultiLvlLbl val="0"/>
      </c:catAx>
      <c:valAx>
        <c:axId val="801776271"/>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016353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4/30/19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4/30/19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91425"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509578"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509576"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58541"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58541"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58541"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58541"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58541"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58541"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91425"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2.vml"/><Relationship Id="rId7" Type="http://schemas.openxmlformats.org/officeDocument/2006/relationships/oleObject" Target="../embeddings/oleObject6.bin"/><Relationship Id="rId12" Type="http://schemas.openxmlformats.org/officeDocument/2006/relationships/image" Target="../media/image6.png"/><Relationship Id="rId17" Type="http://schemas.openxmlformats.org/officeDocument/2006/relationships/oleObject" Target="../embeddings/oleObject8.bin"/><Relationship Id="rId2" Type="http://schemas.openxmlformats.org/officeDocument/2006/relationships/theme" Target="../theme/theme2.xml"/><Relationship Id="rId16" Type="http://schemas.openxmlformats.org/officeDocument/2006/relationships/image" Target="../media/image1.wmf"/><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7.bin"/><Relationship Id="rId10" Type="http://schemas.openxmlformats.org/officeDocument/2006/relationships/image" Target="../media/image10.jpeg"/><Relationship Id="rId4" Type="http://schemas.openxmlformats.org/officeDocument/2006/relationships/oleObject" Target="../embeddings/oleObject5.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3.vml"/><Relationship Id="rId7" Type="http://schemas.openxmlformats.org/officeDocument/2006/relationships/oleObject" Target="../embeddings/oleObject10.bin"/><Relationship Id="rId12" Type="http://schemas.openxmlformats.org/officeDocument/2006/relationships/image" Target="../media/image6.png"/><Relationship Id="rId17" Type="http://schemas.openxmlformats.org/officeDocument/2006/relationships/oleObject" Target="../embeddings/oleObject12.bin"/><Relationship Id="rId2" Type="http://schemas.openxmlformats.org/officeDocument/2006/relationships/theme" Target="../theme/theme3.xml"/><Relationship Id="rId16" Type="http://schemas.openxmlformats.org/officeDocument/2006/relationships/image" Target="../media/image1.wmf"/><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11.bin"/><Relationship Id="rId10" Type="http://schemas.openxmlformats.org/officeDocument/2006/relationships/image" Target="../media/image10.jpeg"/><Relationship Id="rId4" Type="http://schemas.openxmlformats.org/officeDocument/2006/relationships/oleObject" Target="../embeddings/oleObject9.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0600"/>
            <a:ext cx="43891200" cy="45719"/>
          </a:xfrm>
          <a:prstGeom prst="rect">
            <a:avLst/>
          </a:prstGeom>
          <a:solidFill>
            <a:schemeClr val="accent5">
              <a:lumMod val="50000"/>
            </a:schemeClr>
          </a:solidFill>
          <a:ln w="152400">
            <a:solidFill>
              <a:schemeClr val="accent5">
                <a:lumMod val="50000"/>
              </a:schemeClr>
            </a:solid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567305" y="32315729"/>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 name="Rounded Rectangle 1"/>
          <p:cNvSpPr/>
          <p:nvPr userDrawn="1"/>
        </p:nvSpPr>
        <p:spPr>
          <a:xfrm>
            <a:off x="477824" y="5475145"/>
            <a:ext cx="10058400" cy="26736675"/>
          </a:xfrm>
          <a:prstGeom prst="roundRect">
            <a:avLst>
              <a:gd name="adj" fmla="val 4178"/>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439521" y="5475145"/>
            <a:ext cx="10058400" cy="26736675"/>
          </a:xfrm>
          <a:prstGeom prst="roundRect">
            <a:avLst>
              <a:gd name="adj" fmla="val 4494"/>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userDrawn="1"/>
        </p:nvSpPr>
        <p:spPr>
          <a:xfrm>
            <a:off x="22401218" y="5475145"/>
            <a:ext cx="10058400" cy="26736675"/>
          </a:xfrm>
          <a:prstGeom prst="roundRect">
            <a:avLst>
              <a:gd name="adj" fmla="val 4810"/>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userDrawn="1"/>
        </p:nvSpPr>
        <p:spPr>
          <a:xfrm>
            <a:off x="33362914" y="5475145"/>
            <a:ext cx="10058400" cy="26736675"/>
          </a:xfrm>
          <a:prstGeom prst="roundRect">
            <a:avLst>
              <a:gd name="adj" fmla="val 3863"/>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220"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221"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222"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223"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a:solidFill>
                    <a:schemeClr val="bg1"/>
                  </a:solidFill>
                </a:rPr>
                <a:t>© 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800" dirty="0">
                  <a:solidFill>
                    <a:schemeClr val="bg1"/>
                  </a:solidFill>
                </a:rPr>
                <a:t>    </a:t>
              </a:r>
              <a:r>
                <a:rPr lang="en-US" sz="2400" dirty="0">
                  <a:solidFill>
                    <a:schemeClr val="bg1"/>
                  </a:solidFill>
                </a:rPr>
                <a:t>2117 Fourth Street ,</a:t>
              </a:r>
              <a:r>
                <a:rPr lang="en-US" sz="2400" baseline="0" dirty="0">
                  <a:solidFill>
                    <a:schemeClr val="bg1"/>
                  </a:solidFill>
                </a:rPr>
                <a:t> Unit C        </a:t>
              </a:r>
            </a:p>
            <a:p>
              <a:pPr>
                <a:lnSpc>
                  <a:spcPts val="2600"/>
                </a:lnSpc>
              </a:pPr>
              <a:r>
                <a:rPr lang="en-US" sz="2400" baseline="0" dirty="0">
                  <a:solidFill>
                    <a:schemeClr val="bg1"/>
                  </a:solidFill>
                </a:rPr>
                <a:t>     Berkeley CA </a:t>
              </a:r>
              <a:r>
                <a:rPr lang="en-US" sz="2000" baseline="0" dirty="0">
                  <a:solidFill>
                    <a:schemeClr val="bg1"/>
                  </a:solidFill>
                </a:rPr>
                <a:t>94710</a:t>
              </a:r>
              <a:br>
                <a:rPr lang="en-US" sz="2400" baseline="0" dirty="0">
                  <a:solidFill>
                    <a:schemeClr val="bg1"/>
                  </a:solidFill>
                </a:rPr>
              </a:br>
              <a:r>
                <a:rPr lang="en-US" sz="2400" baseline="0" dirty="0">
                  <a:solidFill>
                    <a:schemeClr val="bg1"/>
                  </a:solidFill>
                </a:rPr>
                <a:t>    </a:t>
              </a:r>
              <a:r>
                <a:rPr lang="en-US" sz="2400" b="1" baseline="0" dirty="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userDrawn="1"/>
        </p:nvSpPr>
        <p:spPr>
          <a:xfrm>
            <a:off x="922338" y="5392017"/>
            <a:ext cx="13577436" cy="26736675"/>
          </a:xfrm>
          <a:prstGeom prst="roundRect">
            <a:avLst>
              <a:gd name="adj" fmla="val 3290"/>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15154504" y="5392017"/>
            <a:ext cx="13577436" cy="26736675"/>
          </a:xfrm>
          <a:prstGeom prst="roundRect">
            <a:avLst>
              <a:gd name="adj" fmla="val 3524"/>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29386670" y="5392017"/>
            <a:ext cx="13577436" cy="26736675"/>
          </a:xfrm>
          <a:prstGeom prst="roundRect">
            <a:avLst>
              <a:gd name="adj" fmla="val 3290"/>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244"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245"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0" name="TextBox 4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a:solidFill>
                    <a:schemeClr val="bg1"/>
                  </a:solidFill>
                </a:rPr>
                <a:t>© 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800" dirty="0">
                  <a:solidFill>
                    <a:schemeClr val="bg1"/>
                  </a:solidFill>
                </a:rPr>
                <a:t>    </a:t>
              </a:r>
              <a:r>
                <a:rPr lang="en-US" sz="2400" dirty="0">
                  <a:solidFill>
                    <a:schemeClr val="bg1"/>
                  </a:solidFill>
                </a:rPr>
                <a:t>2117 Fourth Street ,</a:t>
              </a:r>
              <a:r>
                <a:rPr lang="en-US" sz="2400" baseline="0" dirty="0">
                  <a:solidFill>
                    <a:schemeClr val="bg1"/>
                  </a:solidFill>
                </a:rPr>
                <a:t> Unit C        </a:t>
              </a:r>
            </a:p>
            <a:p>
              <a:pPr>
                <a:lnSpc>
                  <a:spcPts val="2600"/>
                </a:lnSpc>
              </a:pPr>
              <a:r>
                <a:rPr lang="en-US" sz="2400" baseline="0" dirty="0">
                  <a:solidFill>
                    <a:schemeClr val="bg1"/>
                  </a:solidFill>
                </a:rPr>
                <a:t>     Berkeley CA </a:t>
              </a:r>
              <a:r>
                <a:rPr lang="en-US" sz="2000" baseline="0" dirty="0">
                  <a:solidFill>
                    <a:schemeClr val="bg1"/>
                  </a:solidFill>
                </a:rPr>
                <a:t>94710</a:t>
              </a:r>
              <a:br>
                <a:rPr lang="en-US" sz="2400" baseline="0" dirty="0">
                  <a:solidFill>
                    <a:schemeClr val="bg1"/>
                  </a:solidFill>
                </a:rPr>
              </a:br>
              <a:r>
                <a:rPr lang="en-US" sz="2400" baseline="0" dirty="0">
                  <a:solidFill>
                    <a:schemeClr val="bg1"/>
                  </a:solidFill>
                </a:rPr>
                <a:t>    </a:t>
              </a:r>
              <a:r>
                <a:rPr lang="en-US" sz="2400" b="1" baseline="0" dirty="0">
                  <a:solidFill>
                    <a:srgbClr val="FFFF00"/>
                  </a:solidFill>
                </a:rPr>
                <a:t>posterpresenter@gmail.com</a:t>
              </a:r>
              <a:endParaRPr lang="en-US" sz="2800" b="1" dirty="0">
                <a:solidFill>
                  <a:srgbClr val="FFFF00"/>
                </a:solidFill>
              </a:endParaRPr>
            </a:p>
          </p:txBody>
        </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1"/>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3"/>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3"/>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4"/>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246"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247"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sp>
        <p:nvSpPr>
          <p:cNvPr id="40" name="Text Box 14"/>
          <p:cNvSpPr txBox="1">
            <a:spLocks noChangeArrowheads="1"/>
          </p:cNvSpPr>
          <p:nvPr userDrawn="1"/>
        </p:nvSpPr>
        <p:spPr bwMode="auto">
          <a:xfrm>
            <a:off x="1567305" y="32315729"/>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21" name="Rounded Rectangle 20"/>
          <p:cNvSpPr/>
          <p:nvPr userDrawn="1"/>
        </p:nvSpPr>
        <p:spPr>
          <a:xfrm>
            <a:off x="922338"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userDrawn="1"/>
        </p:nvSpPr>
        <p:spPr>
          <a:xfrm>
            <a:off x="32918400"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userDrawn="1"/>
        </p:nvSpPr>
        <p:spPr>
          <a:xfrm>
            <a:off x="11583194" y="5267325"/>
            <a:ext cx="20724813" cy="26736675"/>
          </a:xfrm>
          <a:prstGeom prst="roundRect">
            <a:avLst>
              <a:gd name="adj" fmla="val 2853"/>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268"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269"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49" name="TextBox 4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a:solidFill>
                    <a:schemeClr val="bg1"/>
                  </a:solidFill>
                </a:rPr>
                <a:t>© 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800" dirty="0">
                  <a:solidFill>
                    <a:schemeClr val="bg1"/>
                  </a:solidFill>
                </a:rPr>
                <a:t>    </a:t>
              </a:r>
              <a:r>
                <a:rPr lang="en-US" sz="2400" dirty="0">
                  <a:solidFill>
                    <a:schemeClr val="bg1"/>
                  </a:solidFill>
                </a:rPr>
                <a:t>2117 Fourth Street ,</a:t>
              </a:r>
              <a:r>
                <a:rPr lang="en-US" sz="2400" baseline="0" dirty="0">
                  <a:solidFill>
                    <a:schemeClr val="bg1"/>
                  </a:solidFill>
                </a:rPr>
                <a:t> Unit C        </a:t>
              </a:r>
            </a:p>
            <a:p>
              <a:pPr>
                <a:lnSpc>
                  <a:spcPts val="2600"/>
                </a:lnSpc>
              </a:pPr>
              <a:r>
                <a:rPr lang="en-US" sz="2400" baseline="0" dirty="0">
                  <a:solidFill>
                    <a:schemeClr val="bg1"/>
                  </a:solidFill>
                </a:rPr>
                <a:t>     Berkeley CA </a:t>
              </a:r>
              <a:r>
                <a:rPr lang="en-US" sz="2000" baseline="0" dirty="0">
                  <a:solidFill>
                    <a:schemeClr val="bg1"/>
                  </a:solidFill>
                </a:rPr>
                <a:t>94710</a:t>
              </a:r>
              <a:br>
                <a:rPr lang="en-US" sz="2400" baseline="0" dirty="0">
                  <a:solidFill>
                    <a:schemeClr val="bg1"/>
                  </a:solidFill>
                </a:rPr>
              </a:br>
              <a:r>
                <a:rPr lang="en-US" sz="2400" baseline="0" dirty="0">
                  <a:solidFill>
                    <a:schemeClr val="bg1"/>
                  </a:solidFill>
                </a:rPr>
                <a:t>    </a:t>
              </a:r>
              <a:r>
                <a:rPr lang="en-US" sz="2400" b="1" baseline="0" dirty="0">
                  <a:solidFill>
                    <a:srgbClr val="FFFF00"/>
                  </a:solidFill>
                </a:rPr>
                <a:t>posterpresenter@gmail.com</a:t>
              </a:r>
              <a:endParaRPr lang="en-US" sz="2800" b="1" dirty="0">
                <a:solidFill>
                  <a:srgbClr val="FFFF00"/>
                </a:solidFill>
              </a:endParaRPr>
            </a:p>
          </p:txBody>
        </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270"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271"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sp>
        <p:nvSpPr>
          <p:cNvPr id="38" name="Text Box 14"/>
          <p:cNvSpPr txBox="1">
            <a:spLocks noChangeArrowheads="1"/>
          </p:cNvSpPr>
          <p:nvPr userDrawn="1"/>
        </p:nvSpPr>
        <p:spPr bwMode="auto">
          <a:xfrm>
            <a:off x="1567305" y="32315729"/>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chart" Target="../charts/chart5.xml"/><Relationship Id="rId3" Type="http://schemas.openxmlformats.org/officeDocument/2006/relationships/image" Target="../media/image11.tiff"/><Relationship Id="rId7" Type="http://schemas.openxmlformats.org/officeDocument/2006/relationships/image" Target="../media/image14.tiff"/><Relationship Id="rId12" Type="http://schemas.openxmlformats.org/officeDocument/2006/relationships/chart" Target="../charts/chart4.xml"/><Relationship Id="rId2" Type="http://schemas.openxmlformats.org/officeDocument/2006/relationships/hyperlink" Target="https://www.nytimes.com/2019/01/24/technology/amazon-facial-technology-study.html" TargetMode="Externa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chart" Target="../charts/chart3.xml"/><Relationship Id="rId5" Type="http://schemas.openxmlformats.org/officeDocument/2006/relationships/chart" Target="../charts/chart1.xml"/><Relationship Id="rId10" Type="http://schemas.openxmlformats.org/officeDocument/2006/relationships/chart" Target="../charts/chart2.xml"/><Relationship Id="rId4" Type="http://schemas.openxmlformats.org/officeDocument/2006/relationships/image" Target="../media/image12.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91425" y="6378481"/>
            <a:ext cx="10056813" cy="7771336"/>
          </a:xfrm>
        </p:spPr>
        <p:txBody>
          <a:bodyPr/>
          <a:lstStyle/>
          <a:p>
            <a:r>
              <a:rPr lang="en-US" dirty="0"/>
              <a:t>Data science as a discipline has arguably become the profession of the last decade, as evidenced by six-figure starting salaries in industry and scrambles in academia to build curricula around the field. However, due to a veritable perfect storm of cultural, logistical, and financial constraints, we are only just becoming aware of the huge ethical impact these deep societal integrations of automated decision-making can have on our daily lives. From the embarrassing (members of Congress being flagged by Amazon’s facial recognition as convinced felons) to the political (reinforcement of fringe beliefs through automated content recommendation on social media) to the life-changing (being denied a mortgage due to biased, if not outright racist, historical data) to the life-threatening (self-driving cars failing to recognize pedestrians with different skin tones), algorithms built by inherently biased individuals and trained using biased historical data have more potential than ever to perpetuate and codify existing unethical behavior and beliefs. Contrary to the Silicon Valley ethos of “move fast and break things,” ethical considerations and deference is not something that can simply be bolted on at the end; rather, it must be incorporated robustly and considered at each step of the project and drawn upon from a thorough background of ethical education.</a:t>
            </a:r>
          </a:p>
        </p:txBody>
      </p:sp>
      <p:sp>
        <p:nvSpPr>
          <p:cNvPr id="3" name="Text Placeholder 2"/>
          <p:cNvSpPr>
            <a:spLocks noGrp="1"/>
          </p:cNvSpPr>
          <p:nvPr>
            <p:ph type="body" sz="quarter" idx="11"/>
          </p:nvPr>
        </p:nvSpPr>
        <p:spPr/>
        <p:txBody>
          <a:bodyPr/>
          <a:lstStyle/>
          <a:p>
            <a:r>
              <a:rPr lang="en-US" dirty="0"/>
              <a:t>ABSTRACT</a:t>
            </a:r>
          </a:p>
        </p:txBody>
      </p:sp>
      <p:sp>
        <p:nvSpPr>
          <p:cNvPr id="4" name="Text Placeholder 3"/>
          <p:cNvSpPr>
            <a:spLocks noGrp="1"/>
          </p:cNvSpPr>
          <p:nvPr>
            <p:ph type="body" sz="quarter" idx="20"/>
          </p:nvPr>
        </p:nvSpPr>
        <p:spPr/>
        <p:txBody>
          <a:bodyPr/>
          <a:lstStyle/>
          <a:p>
            <a:r>
              <a:rPr lang="en-US" dirty="0"/>
              <a:t>BACKGROUND</a:t>
            </a:r>
          </a:p>
        </p:txBody>
      </p:sp>
      <p:sp>
        <p:nvSpPr>
          <p:cNvPr id="5" name="Text Placeholder 4"/>
          <p:cNvSpPr>
            <a:spLocks noGrp="1"/>
          </p:cNvSpPr>
          <p:nvPr>
            <p:ph type="body" sz="quarter" idx="21"/>
          </p:nvPr>
        </p:nvSpPr>
        <p:spPr>
          <a:xfrm>
            <a:off x="11460161" y="6378481"/>
            <a:ext cx="10048874" cy="26160986"/>
          </a:xfrm>
        </p:spPr>
        <p:txBody>
          <a:bodyPr/>
          <a:lstStyle/>
          <a:p>
            <a:r>
              <a:rPr lang="en-US" dirty="0"/>
              <a:t>CSCI 8360 Data Science Practicum is an annual, graduate-level course run as “Kaggle in the Classroom”: it consists of a handful of group projects focused around answering a singular data science question. How the groups arrive at solutions is entirely up to them. At the end, their solutions are submitted to a job server that checks them against a “hidden” validation dataset and generates a leaderboard of the best submissions.</a:t>
            </a:r>
          </a:p>
          <a:p>
            <a:endParaRPr lang="en-US" dirty="0"/>
          </a:p>
          <a:p>
            <a:endParaRPr lang="en-US" dirty="0"/>
          </a:p>
          <a:p>
            <a:endParaRPr lang="en-US" dirty="0"/>
          </a:p>
          <a:p>
            <a:endParaRPr lang="en-US" dirty="0"/>
          </a:p>
          <a:p>
            <a:endParaRPr lang="en-US" dirty="0"/>
          </a:p>
          <a:p>
            <a:endParaRPr lang="en-US" dirty="0"/>
          </a:p>
          <a:p>
            <a:endParaRPr lang="en-US" dirty="0"/>
          </a:p>
          <a:p>
            <a:r>
              <a:rPr lang="en-US" dirty="0"/>
              <a:t>Here, the course was modified to include an explicit ethics component.</a:t>
            </a:r>
          </a:p>
          <a:p>
            <a:endParaRPr lang="en-US" dirty="0"/>
          </a:p>
          <a:p>
            <a:r>
              <a:rPr lang="en-US" b="1" dirty="0"/>
              <a:t>First, a lecture on ethical considerations was given to the students</a:t>
            </a:r>
            <a:r>
              <a:rPr lang="en-US" dirty="0"/>
              <a:t>, simulating the more “traditional” pathway to ethical education.</a:t>
            </a:r>
          </a:p>
          <a:p>
            <a:endParaRPr lang="en-US" b="1" dirty="0"/>
          </a:p>
          <a:p>
            <a:r>
              <a:rPr lang="en-US" b="1" dirty="0"/>
              <a:t>Second, the students were assigned a task to design an algorithm which accurately identified neurons in brain scan data while balancing the ethical considerations discussed in class.</a:t>
            </a:r>
            <a:r>
              <a:rPr lang="en-US" dirty="0"/>
              <a:t> The students were given a questionnaire to follow for each step of the process, and were surveyed at the conclusion of the project.</a:t>
            </a:r>
          </a:p>
          <a:p>
            <a:endParaRPr lang="en-US" dirty="0"/>
          </a:p>
          <a:p>
            <a:r>
              <a:rPr lang="en-US" dirty="0"/>
              <a:t>The questionnaire was generated using </a:t>
            </a:r>
            <a:r>
              <a:rPr lang="en-US" dirty="0" err="1">
                <a:latin typeface="Courier" pitchFamily="2" charset="0"/>
              </a:rPr>
              <a:t>deon</a:t>
            </a:r>
            <a:r>
              <a:rPr lang="en-US" dirty="0">
                <a:latin typeface="+mj-lt"/>
              </a:rPr>
              <a:t>, </a:t>
            </a:r>
            <a:r>
              <a:rPr lang="en-US" dirty="0"/>
              <a:t>a Python-based </a:t>
            </a:r>
            <a:r>
              <a:rPr lang="en-US" dirty="0" err="1"/>
              <a:t>commandline</a:t>
            </a:r>
            <a:r>
              <a:rPr lang="en-US" dirty="0"/>
              <a:t> tool for generating ethics checklists. Five main sections with a variety of targeted questions comprised these checklists:</a:t>
            </a:r>
          </a:p>
          <a:p>
            <a:endParaRPr lang="en-US" dirty="0"/>
          </a:p>
          <a:p>
            <a:pPr marL="342900" indent="-342900">
              <a:buFont typeface="Arial" panose="020B0604020202020204" pitchFamily="34" charset="0"/>
              <a:buChar char="•"/>
            </a:pPr>
            <a:r>
              <a:rPr lang="en-US" b="1" dirty="0"/>
              <a:t>Data Collection: </a:t>
            </a:r>
            <a:r>
              <a:rPr lang="en-US" dirty="0"/>
              <a:t>Were study subjects given informed consent? Were sources of data collection bias identified? Were steps taken to limit exposure of personally identifiable information?</a:t>
            </a:r>
          </a:p>
          <a:p>
            <a:pPr marL="342900" indent="-342900">
              <a:buFont typeface="Arial" panose="020B0604020202020204" pitchFamily="34" charset="0"/>
              <a:buChar char="•"/>
            </a:pPr>
            <a:r>
              <a:rPr lang="en-US" b="1" dirty="0"/>
              <a:t>Data Storage: </a:t>
            </a:r>
            <a:r>
              <a:rPr lang="en-US" dirty="0"/>
              <a:t>Has the data been protected from theft? Are the subjects afforded the right to be forgotten?</a:t>
            </a:r>
            <a:endParaRPr lang="en-US" b="1" dirty="0"/>
          </a:p>
          <a:p>
            <a:pPr marL="342900" indent="-342900">
              <a:buFont typeface="Arial" panose="020B0604020202020204" pitchFamily="34" charset="0"/>
              <a:buChar char="•"/>
            </a:pPr>
            <a:r>
              <a:rPr lang="en-US" b="1" dirty="0"/>
              <a:t>Analysis: </a:t>
            </a:r>
            <a:r>
              <a:rPr lang="en-US" dirty="0"/>
              <a:t>Have </a:t>
            </a:r>
            <a:r>
              <a:rPr lang="en-US" dirty="0" err="1"/>
              <a:t>blindspots</a:t>
            </a:r>
            <a:r>
              <a:rPr lang="en-US" dirty="0"/>
              <a:t> in the analysis been addressed? Are the figures honest representations of the data and analyses? Is the process of generating the results reproducible and transparent?</a:t>
            </a:r>
            <a:endParaRPr lang="en-US" b="1" dirty="0"/>
          </a:p>
          <a:p>
            <a:pPr marL="342900" indent="-342900">
              <a:buFont typeface="Arial" panose="020B0604020202020204" pitchFamily="34" charset="0"/>
              <a:buChar char="•"/>
            </a:pPr>
            <a:r>
              <a:rPr lang="en-US" b="1" dirty="0"/>
              <a:t>Modeling: </a:t>
            </a:r>
            <a:r>
              <a:rPr lang="en-US" dirty="0"/>
              <a:t>Is there fairness across groups? Can the model and its predictions be explained? Are shortcomings of the model adequately identified and communicated?</a:t>
            </a:r>
            <a:endParaRPr lang="en-US" b="1" dirty="0"/>
          </a:p>
          <a:p>
            <a:pPr marL="342900" indent="-342900">
              <a:buFont typeface="Arial" panose="020B0604020202020204" pitchFamily="34" charset="0"/>
              <a:buChar char="•"/>
            </a:pPr>
            <a:r>
              <a:rPr lang="en-US" b="1" dirty="0"/>
              <a:t>Deployment:</a:t>
            </a:r>
            <a:r>
              <a:rPr lang="en-US" dirty="0"/>
              <a:t> Have unintended uses of the model been identified? Are there contingency plans for redress if unforeseen ethical compromises are identified? Is there a way to rollback the model if necessary?</a:t>
            </a:r>
            <a:endParaRPr lang="en-US" b="1"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b="1" dirty="0"/>
          </a:p>
          <a:p>
            <a:r>
              <a:rPr lang="en-US" dirty="0"/>
              <a:t>The data were acquired from </a:t>
            </a:r>
            <a:r>
              <a:rPr lang="en-US" b="1" dirty="0"/>
              <a:t>HHMI </a:t>
            </a:r>
            <a:r>
              <a:rPr lang="en-US" b="1" dirty="0" err="1"/>
              <a:t>Janelia</a:t>
            </a:r>
            <a:r>
              <a:rPr lang="en-US" b="1" dirty="0"/>
              <a:t> Research Labs</a:t>
            </a:r>
            <a:r>
              <a:rPr lang="en-US" dirty="0"/>
              <a:t> as part of their </a:t>
            </a:r>
            <a:r>
              <a:rPr lang="en-US" dirty="0" err="1"/>
              <a:t>CodeNeuro</a:t>
            </a:r>
            <a:r>
              <a:rPr lang="en-US" dirty="0"/>
              <a:t> competition. The data consist of multiple independent time-series image datasets (left), with accompanying metadata that indicate the spatial regions containing neurons (right).</a:t>
            </a:r>
          </a:p>
          <a:p>
            <a:endParaRPr lang="en-US" dirty="0"/>
          </a:p>
          <a:p>
            <a:r>
              <a:rPr lang="en-US" dirty="0"/>
              <a:t>24 graduate UGA students in Computer Science and Artificial Intelligence (M.S. and Ph.D.) participated in this study.</a:t>
            </a:r>
          </a:p>
        </p:txBody>
      </p:sp>
      <p:sp>
        <p:nvSpPr>
          <p:cNvPr id="6" name="Text Placeholder 5"/>
          <p:cNvSpPr>
            <a:spLocks noGrp="1"/>
          </p:cNvSpPr>
          <p:nvPr>
            <p:ph type="body" sz="quarter" idx="22"/>
          </p:nvPr>
        </p:nvSpPr>
        <p:spPr/>
        <p:txBody>
          <a:bodyPr/>
          <a:lstStyle/>
          <a:p>
            <a:r>
              <a:rPr lang="en-US" dirty="0"/>
              <a:t>EXPERIMENTAL DESIGN</a:t>
            </a:r>
          </a:p>
        </p:txBody>
      </p:sp>
      <p:sp>
        <p:nvSpPr>
          <p:cNvPr id="7" name="Text Placeholder 6"/>
          <p:cNvSpPr>
            <a:spLocks noGrp="1"/>
          </p:cNvSpPr>
          <p:nvPr>
            <p:ph type="body" sz="quarter" idx="23"/>
          </p:nvPr>
        </p:nvSpPr>
        <p:spPr>
          <a:xfrm>
            <a:off x="22385343" y="6378482"/>
            <a:ext cx="10048874" cy="25828719"/>
          </a:xfrm>
        </p:spPr>
        <p:txBody>
          <a:bodyPr/>
          <a:lstStyle/>
          <a:p>
            <a:r>
              <a:rPr lang="en-US" b="1" dirty="0"/>
              <a:t>Have you taken an ethics course before?</a:t>
            </a:r>
          </a:p>
          <a:p>
            <a:pPr marL="342900" indent="-342900">
              <a:buFont typeface="Arial" panose="020B0604020202020204" pitchFamily="34" charset="0"/>
              <a:buChar char="•"/>
            </a:pPr>
            <a:r>
              <a:rPr lang="en-US" dirty="0"/>
              <a:t>22 no, 2 yes</a:t>
            </a:r>
          </a:p>
          <a:p>
            <a:pPr marL="342900" indent="-342900">
              <a:buFont typeface="Arial" panose="020B0604020202020204" pitchFamily="34" charset="0"/>
              <a:buChar char="•"/>
            </a:pPr>
            <a:r>
              <a:rPr lang="en-US" dirty="0"/>
              <a:t>CSCI 3030 (undergrad)</a:t>
            </a:r>
          </a:p>
          <a:p>
            <a:endParaRPr lang="en-US" dirty="0"/>
          </a:p>
          <a:p>
            <a:endParaRPr lang="en-US" dirty="0"/>
          </a:p>
          <a:p>
            <a:endParaRPr lang="en-US" dirty="0"/>
          </a:p>
          <a:p>
            <a:r>
              <a:rPr lang="en-US" b="1" dirty="0"/>
              <a:t>If not, why not?</a:t>
            </a:r>
          </a:p>
          <a:p>
            <a:pPr marL="342900" indent="-342900">
              <a:buFont typeface="Arial" panose="020B0604020202020204" pitchFamily="34" charset="0"/>
              <a:buChar char="•"/>
            </a:pPr>
            <a:r>
              <a:rPr lang="en-US" dirty="0"/>
              <a:t>Vast majority</a:t>
            </a:r>
            <a:br>
              <a:rPr lang="en-US" dirty="0"/>
            </a:br>
            <a:r>
              <a:rPr lang="en-US" dirty="0"/>
              <a:t>either were not</a:t>
            </a:r>
            <a:br>
              <a:rPr lang="en-US" dirty="0"/>
            </a:br>
            <a:r>
              <a:rPr lang="en-US" dirty="0"/>
              <a:t>aware of ethics</a:t>
            </a:r>
            <a:br>
              <a:rPr lang="en-US" dirty="0"/>
            </a:br>
            <a:r>
              <a:rPr lang="en-US" dirty="0"/>
              <a:t>training or had</a:t>
            </a:r>
            <a:br>
              <a:rPr lang="en-US" dirty="0"/>
            </a:br>
            <a:r>
              <a:rPr lang="en-US" dirty="0"/>
              <a:t>no course options</a:t>
            </a:r>
          </a:p>
          <a:p>
            <a:pPr marL="342900" indent="-342900">
              <a:buFont typeface="Arial" panose="020B0604020202020204" pitchFamily="34" charset="0"/>
              <a:buChar char="•"/>
            </a:pPr>
            <a:r>
              <a:rPr lang="en-US" dirty="0"/>
              <a:t>No graduate ethics</a:t>
            </a:r>
            <a:br>
              <a:rPr lang="en-US" dirty="0"/>
            </a:br>
            <a:r>
              <a:rPr lang="en-US" dirty="0"/>
              <a:t>courses in CSCI exist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b="1" dirty="0"/>
          </a:p>
          <a:p>
            <a:r>
              <a:rPr lang="en-US" b="1" dirty="0"/>
              <a:t>BEFORE doing this project, had you ever considered the ethical implications of any of your data science projects?</a:t>
            </a:r>
          </a:p>
          <a:p>
            <a:endParaRPr lang="en-US" b="1" dirty="0"/>
          </a:p>
          <a:p>
            <a:pPr marL="342900" indent="-342900" algn="r">
              <a:buFont typeface="Arial" panose="020B0604020202020204" pitchFamily="34" charset="0"/>
              <a:buChar char="•"/>
            </a:pPr>
            <a:endParaRPr lang="en-US" dirty="0"/>
          </a:p>
          <a:p>
            <a:pPr marL="342900" indent="-342900" algn="r">
              <a:buFont typeface="Arial" panose="020B0604020202020204" pitchFamily="34" charset="0"/>
              <a:buChar char="•"/>
            </a:pPr>
            <a:endParaRPr lang="en-US" dirty="0"/>
          </a:p>
          <a:p>
            <a:pPr marL="342900" indent="-342900" algn="r">
              <a:buFont typeface="Arial" panose="020B0604020202020204" pitchFamily="34" charset="0"/>
              <a:buChar char="•"/>
            </a:pPr>
            <a:r>
              <a:rPr lang="en-US" dirty="0"/>
              <a:t>13 yes, 11 no</a:t>
            </a:r>
          </a:p>
          <a:p>
            <a:pPr marL="342900" indent="-342900" algn="r">
              <a:buFont typeface="Arial" panose="020B0604020202020204" pitchFamily="34" charset="0"/>
              <a:buChar char="•"/>
            </a:pPr>
            <a:r>
              <a:rPr lang="en-US" dirty="0"/>
              <a:t>Most common (and nearly only) example</a:t>
            </a:r>
            <a:br>
              <a:rPr lang="en-US" dirty="0"/>
            </a:br>
            <a:r>
              <a:rPr lang="en-US" dirty="0"/>
              <a:t>of previous ethical consideration is </a:t>
            </a:r>
            <a:br>
              <a:rPr lang="en-US" dirty="0"/>
            </a:br>
            <a:r>
              <a:rPr lang="en-US" dirty="0"/>
              <a:t>providing for user and data privacy</a:t>
            </a:r>
          </a:p>
          <a:p>
            <a:pPr marL="342900" indent="-342900">
              <a:buFont typeface="Arial" panose="020B0604020202020204" pitchFamily="34" charset="0"/>
              <a:buChar char="•"/>
            </a:pPr>
            <a:endParaRPr lang="en-US" dirty="0"/>
          </a:p>
          <a:p>
            <a:endParaRPr lang="en-US" dirty="0"/>
          </a:p>
          <a:p>
            <a:r>
              <a:rPr lang="en-US" b="1" dirty="0"/>
              <a:t>Do you anticipate bringing ethical considerations into your future data science projects?</a:t>
            </a:r>
            <a:endParaRPr lang="en-US" dirty="0"/>
          </a:p>
          <a:p>
            <a:pPr marL="342900" indent="-342900">
              <a:buFont typeface="Arial" panose="020B0604020202020204" pitchFamily="34" charset="0"/>
              <a:buChar char="•"/>
            </a:pPr>
            <a:r>
              <a:rPr lang="en-US" dirty="0"/>
              <a:t>95.8% (23) </a:t>
            </a:r>
            <a:r>
              <a:rPr lang="en-US" b="1" dirty="0"/>
              <a:t>yes</a:t>
            </a:r>
            <a:endParaRPr lang="en-US" dirty="0"/>
          </a:p>
          <a:p>
            <a:pPr marL="342900" indent="-342900">
              <a:buFont typeface="Arial" panose="020B0604020202020204" pitchFamily="34" charset="0"/>
              <a:buChar char="•"/>
            </a:pPr>
            <a:r>
              <a:rPr lang="en-US" dirty="0"/>
              <a:t>4.2% (1) </a:t>
            </a:r>
            <a:r>
              <a:rPr lang="en-US" b="1" dirty="0"/>
              <a:t>not sure</a:t>
            </a:r>
          </a:p>
          <a:p>
            <a:pPr marL="342900" indent="-342900">
              <a:buFont typeface="Arial" panose="020B0604020202020204" pitchFamily="34" charset="0"/>
              <a:buChar char="•"/>
            </a:pPr>
            <a:r>
              <a:rPr lang="en-US" dirty="0"/>
              <a:t>Primarily through use of the ethics questionnaire, but other common answers included more emphasis on data exploration to identify bias</a:t>
            </a:r>
          </a:p>
          <a:p>
            <a:endParaRPr lang="en-US" dirty="0"/>
          </a:p>
          <a:p>
            <a:r>
              <a:rPr lang="en-US" b="1" dirty="0"/>
              <a:t>Do you feel it’s important to consider the ethical implications of data science work?</a:t>
            </a:r>
          </a:p>
          <a:p>
            <a:pPr marL="342900" indent="-342900">
              <a:buFont typeface="Arial" panose="020B0604020202020204" pitchFamily="34" charset="0"/>
              <a:buChar char="•"/>
            </a:pPr>
            <a:r>
              <a:rPr lang="en-US" dirty="0"/>
              <a:t>100.0% (24) </a:t>
            </a:r>
            <a:r>
              <a:rPr lang="en-US" b="1" dirty="0"/>
              <a:t>yes</a:t>
            </a:r>
          </a:p>
          <a:p>
            <a:pPr marL="342900" indent="-342900">
              <a:buFont typeface="Arial" panose="020B0604020202020204" pitchFamily="34" charset="0"/>
              <a:buChar char="•"/>
            </a:pPr>
            <a:endParaRPr lang="en-US" b="1" dirty="0"/>
          </a:p>
          <a:p>
            <a:r>
              <a:rPr lang="en-US" b="1" dirty="0"/>
              <a:t>How informative was the </a:t>
            </a:r>
            <a:br>
              <a:rPr lang="en-US" b="1" dirty="0"/>
            </a:br>
            <a:r>
              <a:rPr lang="en-US" b="1" dirty="0"/>
              <a:t>lecture on ethics in data </a:t>
            </a:r>
            <a:br>
              <a:rPr lang="en-US" b="1" dirty="0"/>
            </a:br>
            <a:r>
              <a:rPr lang="en-US" b="1" dirty="0"/>
              <a:t>science?</a:t>
            </a:r>
          </a:p>
          <a:p>
            <a:endParaRPr lang="en-US" b="1" dirty="0"/>
          </a:p>
          <a:p>
            <a:endParaRPr lang="en-US" b="1" dirty="0"/>
          </a:p>
          <a:p>
            <a:r>
              <a:rPr lang="en-US" b="1" dirty="0"/>
              <a:t>                                                                   The intent for the final project</a:t>
            </a:r>
            <a:br>
              <a:rPr lang="en-US" b="1" dirty="0"/>
            </a:br>
            <a:r>
              <a:rPr lang="en-US" b="1" dirty="0"/>
              <a:t>                                                                   was to illustrate a real-world</a:t>
            </a:r>
          </a:p>
          <a:p>
            <a:r>
              <a:rPr lang="en-US" b="1" dirty="0"/>
              <a:t>                                                                   example of ethics in data</a:t>
            </a:r>
          </a:p>
          <a:p>
            <a:r>
              <a:rPr lang="en-US" b="1" dirty="0"/>
              <a:t>                                                                   science. Would you agree that </a:t>
            </a:r>
          </a:p>
          <a:p>
            <a:r>
              <a:rPr lang="en-US" b="1" dirty="0"/>
              <a:t>                                                                   it performed its function?</a:t>
            </a:r>
          </a:p>
          <a:p>
            <a:endParaRPr lang="en-US" b="1" dirty="0"/>
          </a:p>
          <a:p>
            <a:r>
              <a:rPr lang="en-US" b="1" dirty="0"/>
              <a:t>Other comments?</a:t>
            </a:r>
            <a:endParaRPr lang="en-US" dirty="0"/>
          </a:p>
          <a:p>
            <a:pPr marL="342900" indent="-342900">
              <a:buFont typeface="Arial" panose="020B0604020202020204" pitchFamily="34" charset="0"/>
              <a:buChar char="•"/>
            </a:pPr>
            <a:r>
              <a:rPr lang="en-US" sz="1800" b="1" dirty="0"/>
              <a:t>“</a:t>
            </a:r>
            <a:r>
              <a:rPr lang="en-US" sz="1800" dirty="0"/>
              <a:t>The class material and presentation were so interesting and the practice on project 3 was good.”</a:t>
            </a:r>
          </a:p>
          <a:p>
            <a:pPr marL="342900" indent="-342900">
              <a:buFont typeface="Arial" panose="020B0604020202020204" pitchFamily="34" charset="0"/>
              <a:buChar char="•"/>
            </a:pPr>
            <a:r>
              <a:rPr lang="en-US" sz="1800" b="1" dirty="0"/>
              <a:t>“</a:t>
            </a:r>
            <a:r>
              <a:rPr lang="en-US" sz="1800" dirty="0"/>
              <a:t>I think it was nice to include ethics as part of the course.”</a:t>
            </a:r>
          </a:p>
          <a:p>
            <a:pPr marL="342900" indent="-342900">
              <a:buFont typeface="Arial" panose="020B0604020202020204" pitchFamily="34" charset="0"/>
              <a:buChar char="•"/>
            </a:pPr>
            <a:r>
              <a:rPr lang="en-US" sz="1800" b="1" dirty="0"/>
              <a:t>“</a:t>
            </a:r>
            <a:r>
              <a:rPr lang="en-US" sz="1800" dirty="0"/>
              <a:t>I valued the ethical element, but many items felt outside the scope of the project itself, and clear good examples were lacking.”</a:t>
            </a:r>
          </a:p>
          <a:p>
            <a:pPr marL="342900" indent="-342900">
              <a:buFont typeface="Arial" panose="020B0604020202020204" pitchFamily="34" charset="0"/>
              <a:buChar char="•"/>
            </a:pPr>
            <a:r>
              <a:rPr lang="en-US" sz="1800" dirty="0"/>
              <a:t>“It was a bit unusual answering the questions using a hypothetical situation. We could just answer yes to a question, without knowing how much effort actually goes into adhering to it. Suggestion: In the final project, students must collect and use their own data. The would make the project more 'real-world' and give a better understanding of the ethics that go into it.”</a:t>
            </a:r>
          </a:p>
          <a:p>
            <a:pPr marL="342900" indent="-342900">
              <a:buFont typeface="Arial" panose="020B0604020202020204" pitchFamily="34" charset="0"/>
              <a:buChar char="•"/>
            </a:pPr>
            <a:r>
              <a:rPr lang="en-US" sz="1800" dirty="0"/>
              <a:t>“A few more hands-on examples on the possible ways of considering the ethical implications would be a great way to get everyone on board and make considering ethical implications an important and necessary step instead of a developer's choice.</a:t>
            </a:r>
            <a:br>
              <a:rPr lang="en-US" sz="1800" dirty="0"/>
            </a:br>
            <a:endParaRPr lang="en-US" sz="1800" b="1" dirty="0"/>
          </a:p>
        </p:txBody>
      </p:sp>
      <p:sp>
        <p:nvSpPr>
          <p:cNvPr id="8" name="Text Placeholder 7"/>
          <p:cNvSpPr>
            <a:spLocks noGrp="1"/>
          </p:cNvSpPr>
          <p:nvPr>
            <p:ph type="body" sz="quarter" idx="24"/>
          </p:nvPr>
        </p:nvSpPr>
        <p:spPr/>
        <p:txBody>
          <a:bodyPr/>
          <a:lstStyle/>
          <a:p>
            <a:r>
              <a:rPr lang="en-US" dirty="0"/>
              <a:t>QUESTIONNAIRE AND SURVEY RESULTS</a:t>
            </a:r>
          </a:p>
        </p:txBody>
      </p:sp>
      <p:sp>
        <p:nvSpPr>
          <p:cNvPr id="9" name="Text Placeholder 8"/>
          <p:cNvSpPr>
            <a:spLocks noGrp="1"/>
          </p:cNvSpPr>
          <p:nvPr>
            <p:ph type="body" sz="quarter" idx="25"/>
          </p:nvPr>
        </p:nvSpPr>
        <p:spPr/>
        <p:txBody>
          <a:bodyPr/>
          <a:lstStyle/>
          <a:p>
            <a:r>
              <a:rPr lang="en-US" dirty="0"/>
              <a:t>CONCLUSIONS and RECOMMENDATIONS</a:t>
            </a:r>
          </a:p>
        </p:txBody>
      </p:sp>
      <p:sp>
        <p:nvSpPr>
          <p:cNvPr id="10" name="Text Placeholder 9"/>
          <p:cNvSpPr>
            <a:spLocks noGrp="1"/>
          </p:cNvSpPr>
          <p:nvPr>
            <p:ph type="body" sz="quarter" idx="26"/>
          </p:nvPr>
        </p:nvSpPr>
        <p:spPr>
          <a:xfrm>
            <a:off x="33358541" y="6378481"/>
            <a:ext cx="10047018" cy="9541051"/>
          </a:xfrm>
        </p:spPr>
        <p:txBody>
          <a:bodyPr/>
          <a:lstStyle/>
          <a:p>
            <a:r>
              <a:rPr lang="en-US" dirty="0"/>
              <a:t>From this course, it is clear that that interest and enthusiasm for ethical considerations of data science exist. The primary hurdles at this stage to robust education in ethical data science is </a:t>
            </a:r>
            <a:r>
              <a:rPr lang="en-US" b="1" dirty="0"/>
              <a:t>dearth of opportunity</a:t>
            </a:r>
            <a:r>
              <a:rPr lang="en-US" dirty="0"/>
              <a:t> and </a:t>
            </a:r>
            <a:r>
              <a:rPr lang="en-US" b="1" dirty="0"/>
              <a:t>high opportunity cost</a:t>
            </a:r>
            <a:r>
              <a:rPr lang="en-US" dirty="0"/>
              <a:t>. Furthermore, it is clear that </a:t>
            </a:r>
            <a:r>
              <a:rPr lang="en-US" b="1" dirty="0"/>
              <a:t>hands-on examples</a:t>
            </a:r>
            <a:r>
              <a:rPr lang="en-US" dirty="0"/>
              <a:t> using real-world case studies or self-driven projects (as in this practicum) are superior from an educational standpoint.</a:t>
            </a:r>
          </a:p>
          <a:p>
            <a:endParaRPr lang="en-US" dirty="0"/>
          </a:p>
          <a:p>
            <a:r>
              <a:rPr lang="en-US" dirty="0"/>
              <a:t>To this end, we propose the </a:t>
            </a:r>
            <a:r>
              <a:rPr lang="en-US"/>
              <a:t>following recommendations:</a:t>
            </a:r>
            <a:endParaRPr lang="en-US" dirty="0"/>
          </a:p>
          <a:p>
            <a:endParaRPr lang="en-US" dirty="0"/>
          </a:p>
          <a:p>
            <a:r>
              <a:rPr lang="en-US" b="1" dirty="0"/>
              <a:t>1: Development of a graduate-level ”Ethics in AI” course.</a:t>
            </a:r>
            <a:r>
              <a:rPr lang="en-US" dirty="0"/>
              <a:t> This should be a field-agnostic consideration of ethics in the broad context of artificial intelligence and how it can affect, alter, and change our daily lives.</a:t>
            </a:r>
          </a:p>
          <a:p>
            <a:endParaRPr lang="en-US" b="1" dirty="0"/>
          </a:p>
          <a:p>
            <a:r>
              <a:rPr lang="en-US" b="1" dirty="0"/>
              <a:t>2: Incorporate ethics modules into AI related courses. </a:t>
            </a:r>
            <a:r>
              <a:rPr lang="en-US" dirty="0"/>
              <a:t>These modules should focus on real-world examples of ethical considerations in the specific context of the courses, giving students an opportunity to learn by doing.</a:t>
            </a:r>
          </a:p>
          <a:p>
            <a:endParaRPr lang="en-US" b="1" dirty="0"/>
          </a:p>
          <a:p>
            <a:r>
              <a:rPr lang="en-US" b="1" dirty="0"/>
              <a:t>3: Form an interdisciplinary focus group on ethical research and teaching in AI. </a:t>
            </a:r>
            <a:r>
              <a:rPr lang="en-US" dirty="0"/>
              <a:t>The Institute of Artificial Intelligence would be an ideal venue for forming this focus group, given its reach across both technical and fine arts departments.</a:t>
            </a:r>
            <a:endParaRPr lang="en-US" b="1" dirty="0"/>
          </a:p>
        </p:txBody>
      </p:sp>
      <p:sp>
        <p:nvSpPr>
          <p:cNvPr id="11" name="Text Placeholder 10"/>
          <p:cNvSpPr>
            <a:spLocks noGrp="1"/>
          </p:cNvSpPr>
          <p:nvPr>
            <p:ph type="body" sz="quarter" idx="27"/>
          </p:nvPr>
        </p:nvSpPr>
        <p:spPr>
          <a:xfrm>
            <a:off x="33363573" y="15778752"/>
            <a:ext cx="10047018" cy="754045"/>
          </a:xfrm>
        </p:spPr>
        <p:txBody>
          <a:bodyPr/>
          <a:lstStyle/>
          <a:p>
            <a:r>
              <a:rPr lang="en-US" dirty="0"/>
              <a:t>REFERENCES</a:t>
            </a:r>
          </a:p>
        </p:txBody>
      </p:sp>
      <p:sp>
        <p:nvSpPr>
          <p:cNvPr id="12" name="Text Placeholder 11"/>
          <p:cNvSpPr>
            <a:spLocks noGrp="1"/>
          </p:cNvSpPr>
          <p:nvPr>
            <p:ph type="body" sz="quarter" idx="28"/>
          </p:nvPr>
        </p:nvSpPr>
        <p:spPr>
          <a:xfrm>
            <a:off x="33358541" y="16459200"/>
            <a:ext cx="10052050" cy="9617995"/>
          </a:xfrm>
        </p:spPr>
        <p:txBody>
          <a:bodyPr/>
          <a:lstStyle/>
          <a:p>
            <a:r>
              <a:rPr lang="en-US" dirty="0" err="1"/>
              <a:t>Buolamwini</a:t>
            </a:r>
            <a:r>
              <a:rPr lang="en-US" dirty="0"/>
              <a:t>, Joy, and </a:t>
            </a:r>
            <a:r>
              <a:rPr lang="en-US" dirty="0" err="1"/>
              <a:t>Timnit</a:t>
            </a:r>
            <a:r>
              <a:rPr lang="en-US" dirty="0"/>
              <a:t> </a:t>
            </a:r>
            <a:r>
              <a:rPr lang="en-US" dirty="0" err="1"/>
              <a:t>Gebru</a:t>
            </a:r>
            <a:r>
              <a:rPr lang="en-US" dirty="0"/>
              <a:t>. "Gender shades: Intersectional accuracy disparities in commercial gender classification." In </a:t>
            </a:r>
            <a:r>
              <a:rPr lang="en-US" i="1" dirty="0"/>
              <a:t>Conference on Fairness, Accountability and Transparency</a:t>
            </a:r>
            <a:r>
              <a:rPr lang="en-US" dirty="0"/>
              <a:t>, pp. 77-91. 2018.</a:t>
            </a:r>
          </a:p>
          <a:p>
            <a:endParaRPr lang="en-US" dirty="0"/>
          </a:p>
          <a:p>
            <a:r>
              <a:rPr lang="en-US" dirty="0" err="1"/>
              <a:t>Friedler</a:t>
            </a:r>
            <a:r>
              <a:rPr lang="en-US" dirty="0"/>
              <a:t>, </a:t>
            </a:r>
            <a:r>
              <a:rPr lang="en-US" dirty="0" err="1"/>
              <a:t>Sorelle</a:t>
            </a:r>
            <a:r>
              <a:rPr lang="en-US" dirty="0"/>
              <a:t> A., Carlos </a:t>
            </a:r>
            <a:r>
              <a:rPr lang="en-US" dirty="0" err="1"/>
              <a:t>Scheidegger</a:t>
            </a:r>
            <a:r>
              <a:rPr lang="en-US" dirty="0"/>
              <a:t>, Suresh </a:t>
            </a:r>
            <a:r>
              <a:rPr lang="en-US" dirty="0" err="1"/>
              <a:t>Venkatasubramanian</a:t>
            </a:r>
            <a:r>
              <a:rPr lang="en-US" dirty="0"/>
              <a:t>, Sonam Choudhary, Evan P. Hamilton, and Derek Roth. "A comparative study of fairness-enhancing interventions in machine learning." In </a:t>
            </a:r>
            <a:r>
              <a:rPr lang="en-US" i="1" dirty="0"/>
              <a:t>Proceedings of the Conference on Fairness, Accountability, and Transparency</a:t>
            </a:r>
            <a:r>
              <a:rPr lang="en-US" dirty="0"/>
              <a:t>, pp. 329-338. ACM, 2019.</a:t>
            </a:r>
          </a:p>
          <a:p>
            <a:endParaRPr lang="en-US" dirty="0"/>
          </a:p>
          <a:p>
            <a:r>
              <a:rPr lang="en-US" dirty="0" err="1"/>
              <a:t>Glymour</a:t>
            </a:r>
            <a:r>
              <a:rPr lang="en-US" dirty="0"/>
              <a:t>, Bruce, and Jonathan Herington. "Measuring the Biases that Matter: The Ethical and Casual Foundations for Measures of Fairness in Algorithms." In </a:t>
            </a:r>
            <a:r>
              <a:rPr lang="en-US" i="1" dirty="0"/>
              <a:t>Proceedings of the Conference on Fairness, Accountability, and Transparency</a:t>
            </a:r>
            <a:r>
              <a:rPr lang="en-US" dirty="0"/>
              <a:t>, pp. 269-278. ACM, 2019.</a:t>
            </a:r>
          </a:p>
          <a:p>
            <a:endParaRPr lang="en-US" dirty="0"/>
          </a:p>
          <a:p>
            <a:r>
              <a:rPr lang="en-US" dirty="0"/>
              <a:t>Hutchinson, Ben, and Margaret Mitchell. "50 Years of Test (Un) fairness: Lessons for Machine Learning." </a:t>
            </a:r>
            <a:r>
              <a:rPr lang="en-US" i="1" dirty="0" err="1"/>
              <a:t>arXiv</a:t>
            </a:r>
            <a:r>
              <a:rPr lang="en-US" i="1" dirty="0"/>
              <a:t> preprint </a:t>
            </a:r>
            <a:r>
              <a:rPr lang="en-US" dirty="0"/>
              <a:t>arXiv:1811.10104 (2018).</a:t>
            </a:r>
          </a:p>
          <a:p>
            <a:endParaRPr lang="en-US" dirty="0"/>
          </a:p>
          <a:p>
            <a:r>
              <a:rPr lang="en-US" dirty="0"/>
              <a:t>“Amazon Is Pushing Facial Technology That a Study Says Could Be Biased”, </a:t>
            </a:r>
            <a:r>
              <a:rPr lang="en-US" dirty="0">
                <a:hlinkClick r:id="rId2"/>
              </a:rPr>
              <a:t>https://www.nytimes.com/2019/01/24/technology/amazon-facial-technology-study.html</a:t>
            </a:r>
            <a:r>
              <a:rPr lang="en-US" dirty="0"/>
              <a:t> </a:t>
            </a:r>
          </a:p>
          <a:p>
            <a:endParaRPr lang="en-US" dirty="0"/>
          </a:p>
        </p:txBody>
      </p:sp>
      <p:sp>
        <p:nvSpPr>
          <p:cNvPr id="13" name="Text Placeholder 12"/>
          <p:cNvSpPr>
            <a:spLocks noGrp="1"/>
          </p:cNvSpPr>
          <p:nvPr>
            <p:ph type="body" sz="quarter" idx="29"/>
          </p:nvPr>
        </p:nvSpPr>
        <p:spPr/>
        <p:txBody>
          <a:bodyPr/>
          <a:lstStyle/>
          <a:p>
            <a:r>
              <a:rPr lang="en-US" dirty="0"/>
              <a:t>ACKNOWLEDGEMENTS</a:t>
            </a:r>
          </a:p>
        </p:txBody>
      </p:sp>
      <p:sp>
        <p:nvSpPr>
          <p:cNvPr id="14" name="Text Placeholder 13"/>
          <p:cNvSpPr>
            <a:spLocks noGrp="1"/>
          </p:cNvSpPr>
          <p:nvPr>
            <p:ph type="body" sz="quarter" idx="30"/>
          </p:nvPr>
        </p:nvSpPr>
        <p:spPr>
          <a:xfrm>
            <a:off x="33358541" y="26433445"/>
            <a:ext cx="10052050" cy="5463012"/>
          </a:xfrm>
        </p:spPr>
        <p:txBody>
          <a:bodyPr/>
          <a:lstStyle/>
          <a:p>
            <a:r>
              <a:rPr lang="en-US" dirty="0"/>
              <a:t>I would like to thank the Center for Teaching &amp; Learning for supporting the Lilly Teaching Fellowship program. It has been a truly transformative experience that has afforded me the flexibility to explore and pursue excellence in teaching, which is a big part of the reason I got into this line of work. I would also like to thank Dr. Joachim Walther, my Lilly mentor, who has provided invaluable advice and guidance over the past two years in all things Lilly, tenure-track, and beyond. I would like to thank our fearless leader Dr. Steven Lewis and everyone else who stepped up to lead our intrepid cohort. Last but certainly not least, I want to thank my Lilly cohort for being the beating heart of the whole fellowship experience, pushing me to view instruction from new and different perspectives and taking me outside my comfort zone when I could not see the forest for the trees. </a:t>
            </a:r>
          </a:p>
        </p:txBody>
      </p:sp>
      <p:sp>
        <p:nvSpPr>
          <p:cNvPr id="15" name="Text Placeholder 14"/>
          <p:cNvSpPr>
            <a:spLocks noGrp="1"/>
          </p:cNvSpPr>
          <p:nvPr>
            <p:ph type="body" sz="quarter" idx="96"/>
          </p:nvPr>
        </p:nvSpPr>
        <p:spPr>
          <a:xfrm>
            <a:off x="491425" y="14951553"/>
            <a:ext cx="10056813" cy="17255648"/>
          </a:xfrm>
        </p:spPr>
        <p:txBody>
          <a:bodyPr/>
          <a:lstStyle/>
          <a:p>
            <a:r>
              <a:rPr lang="en-US" dirty="0"/>
              <a:t>The primary goal is to </a:t>
            </a:r>
            <a:r>
              <a:rPr lang="en-US" i="1" dirty="0"/>
              <a:t>consider and avoid unintended consequences.</a:t>
            </a:r>
          </a:p>
          <a:p>
            <a:endParaRPr lang="en-US" i="1" dirty="0"/>
          </a:p>
          <a:p>
            <a:endParaRPr lang="en-US" i="1" dirty="0"/>
          </a:p>
          <a:p>
            <a:endParaRPr lang="en-US" i="1" dirty="0"/>
          </a:p>
          <a:p>
            <a:endParaRPr lang="en-US" i="1" dirty="0"/>
          </a:p>
          <a:p>
            <a:endParaRPr lang="en-US" i="1" dirty="0"/>
          </a:p>
          <a:p>
            <a:endParaRPr lang="en-US" i="1" dirty="0"/>
          </a:p>
          <a:p>
            <a:endParaRPr lang="en-US" i="1" dirty="0"/>
          </a:p>
          <a:p>
            <a:endParaRPr lang="en-US" i="1" dirty="0"/>
          </a:p>
          <a:p>
            <a:endParaRPr lang="en-US" i="1" dirty="0"/>
          </a:p>
          <a:p>
            <a:endParaRPr lang="en-US" i="1" dirty="0"/>
          </a:p>
          <a:p>
            <a:endParaRPr lang="en-US" i="1" dirty="0"/>
          </a:p>
          <a:p>
            <a:endParaRPr lang="en-US" i="1" dirty="0"/>
          </a:p>
          <a:p>
            <a:r>
              <a:rPr lang="en-US" dirty="0"/>
              <a:t>Current best practices for ethical AI research entail a four-pronged strategy.</a:t>
            </a:r>
          </a:p>
          <a:p>
            <a:endParaRPr lang="en-US" i="1" dirty="0"/>
          </a:p>
          <a:p>
            <a:r>
              <a:rPr lang="en-US" b="1" i="1" dirty="0"/>
              <a:t>Education</a:t>
            </a:r>
          </a:p>
          <a:p>
            <a:pPr marL="342900" indent="-342900">
              <a:buFont typeface="Arial" panose="020B0604020202020204" pitchFamily="34" charset="0"/>
              <a:buChar char="•"/>
            </a:pPr>
            <a:r>
              <a:rPr lang="en-US" dirty="0"/>
              <a:t>Coursework exploring the fundamental tenets and philosophy of ethics</a:t>
            </a:r>
          </a:p>
          <a:p>
            <a:pPr marL="342900" indent="-342900">
              <a:buFont typeface="Arial" panose="020B0604020202020204" pitchFamily="34" charset="0"/>
              <a:buChar char="•"/>
            </a:pPr>
            <a:r>
              <a:rPr lang="en-US" dirty="0"/>
              <a:t>Investigate modes of opacity of machine learning algorithms (secrecy, literacy, scale)</a:t>
            </a:r>
          </a:p>
          <a:p>
            <a:pPr marL="342900" indent="-342900">
              <a:buFont typeface="Arial" panose="020B0604020202020204" pitchFamily="34" charset="0"/>
              <a:buChar char="•"/>
            </a:pPr>
            <a:r>
              <a:rPr lang="en-US" dirty="0"/>
              <a:t>Potential harms of fully-automated decision-making (individual/collective, illegal/unfair)</a:t>
            </a:r>
          </a:p>
          <a:p>
            <a:pPr marL="342900" indent="-342900">
              <a:buFont typeface="Arial" panose="020B0604020202020204" pitchFamily="34" charset="0"/>
              <a:buChar char="•"/>
            </a:pPr>
            <a:r>
              <a:rPr lang="en-US" dirty="0"/>
              <a:t>“Dual-use” technologies (civilian technology with potential military applications)</a:t>
            </a:r>
            <a:endParaRPr lang="en-US" b="1" i="1" dirty="0"/>
          </a:p>
          <a:p>
            <a:r>
              <a:rPr lang="en-US" b="1" i="1" dirty="0"/>
              <a:t>Communication</a:t>
            </a:r>
          </a:p>
          <a:p>
            <a:pPr marL="342900" indent="-342900">
              <a:buFont typeface="Arial" panose="020B0604020202020204" pitchFamily="34" charset="0"/>
              <a:buChar char="•"/>
            </a:pPr>
            <a:r>
              <a:rPr lang="en-US" dirty="0"/>
              <a:t>Codes of Ethics (organizational, events, institutional)</a:t>
            </a:r>
          </a:p>
          <a:p>
            <a:pPr marL="342900" indent="-342900">
              <a:buFont typeface="Arial" panose="020B0604020202020204" pitchFamily="34" charset="0"/>
              <a:buChar char="•"/>
            </a:pPr>
            <a:r>
              <a:rPr lang="en-US" dirty="0"/>
              <a:t>”Ethical Considerations” as part of every publication</a:t>
            </a:r>
          </a:p>
          <a:p>
            <a:pPr marL="342900" indent="-342900">
              <a:buFont typeface="Arial" panose="020B0604020202020204" pitchFamily="34" charset="0"/>
              <a:buChar char="•"/>
            </a:pPr>
            <a:r>
              <a:rPr lang="en-US" dirty="0"/>
              <a:t>Broader standardization of communication with respect to AI-related datasets and services</a:t>
            </a:r>
            <a:endParaRPr lang="en-US" b="1" i="1" dirty="0"/>
          </a:p>
          <a:p>
            <a:r>
              <a:rPr lang="en-US" b="1" i="1" dirty="0"/>
              <a:t>Distribution</a:t>
            </a:r>
          </a:p>
          <a:p>
            <a:pPr marL="342900" indent="-342900">
              <a:buFont typeface="Arial" panose="020B0604020202020204" pitchFamily="34" charset="0"/>
              <a:buChar char="•"/>
            </a:pPr>
            <a:r>
              <a:rPr lang="en-US" dirty="0"/>
              <a:t>Approval and Terms of Access for datasets, code, and AI models</a:t>
            </a:r>
          </a:p>
          <a:p>
            <a:pPr marL="342900" indent="-342900">
              <a:buFont typeface="Arial" panose="020B0604020202020204" pitchFamily="34" charset="0"/>
              <a:buChar char="•"/>
            </a:pPr>
            <a:r>
              <a:rPr lang="en-US" dirty="0"/>
              <a:t>A “Responsible AI License” for code and pre-trained models</a:t>
            </a:r>
          </a:p>
          <a:p>
            <a:pPr marL="342900" indent="-342900">
              <a:buFont typeface="Arial" panose="020B0604020202020204" pitchFamily="34" charset="0"/>
              <a:buChar char="•"/>
            </a:pPr>
            <a:r>
              <a:rPr lang="en-US" dirty="0"/>
              <a:t>Creation, use, and distribution of tools to detect bias and explore datasets with explicit ethical considerations</a:t>
            </a:r>
            <a:endParaRPr lang="en-US" b="1" i="1" dirty="0"/>
          </a:p>
          <a:p>
            <a:r>
              <a:rPr lang="en-US" b="1" i="1" dirty="0"/>
              <a:t>Advocacy</a:t>
            </a:r>
          </a:p>
          <a:p>
            <a:pPr marL="342900" indent="-342900">
              <a:buFont typeface="Arial" panose="020B0604020202020204" pitchFamily="34" charset="0"/>
              <a:buChar char="•"/>
            </a:pPr>
            <a:r>
              <a:rPr lang="en-US" dirty="0"/>
              <a:t>Obtain and promote diverse research and instructional perspectives</a:t>
            </a:r>
          </a:p>
          <a:p>
            <a:pPr marL="342900" indent="-342900">
              <a:buFont typeface="Arial" panose="020B0604020202020204" pitchFamily="34" charset="0"/>
              <a:buChar char="•"/>
            </a:pPr>
            <a:r>
              <a:rPr lang="en-US" dirty="0"/>
              <a:t>Bring ethical concerns to the forefront (classes, meetings)</a:t>
            </a:r>
          </a:p>
          <a:p>
            <a:pPr marL="342900" indent="-342900">
              <a:buFont typeface="Arial" panose="020B0604020202020204" pitchFamily="34" charset="0"/>
              <a:buChar char="•"/>
            </a:pPr>
            <a:r>
              <a:rPr lang="en-US" dirty="0"/>
              <a:t>Include ethical considerations in course syllabus</a:t>
            </a:r>
          </a:p>
          <a:p>
            <a:pPr marL="342900" indent="-342900">
              <a:buFont typeface="Arial" panose="020B0604020202020204" pitchFamily="34" charset="0"/>
              <a:buChar char="•"/>
            </a:pPr>
            <a:r>
              <a:rPr lang="en-US" dirty="0"/>
              <a:t>Large (institutional) and small (student orgs) advocacy initiatives </a:t>
            </a:r>
          </a:p>
          <a:p>
            <a:pPr marL="342900" indent="-342900">
              <a:buFont typeface="Arial" panose="020B0604020202020204" pitchFamily="34" charset="0"/>
              <a:buChar char="•"/>
            </a:pPr>
            <a:endParaRPr lang="en-US" dirty="0"/>
          </a:p>
        </p:txBody>
      </p:sp>
      <p:sp>
        <p:nvSpPr>
          <p:cNvPr id="16" name="Text Placeholder 15"/>
          <p:cNvSpPr>
            <a:spLocks noGrp="1"/>
          </p:cNvSpPr>
          <p:nvPr>
            <p:ph type="body" sz="quarter" idx="150"/>
          </p:nvPr>
        </p:nvSpPr>
        <p:spPr/>
        <p:txBody>
          <a:bodyPr>
            <a:normAutofit fontScale="77500" lnSpcReduction="20000"/>
          </a:bodyPr>
          <a:lstStyle/>
          <a:p>
            <a:r>
              <a:rPr lang="en-US" dirty="0"/>
              <a:t>Department of Computer Science; Department of Cellular Biology</a:t>
            </a:r>
            <a:br>
              <a:rPr lang="en-US" dirty="0"/>
            </a:br>
            <a:r>
              <a:rPr lang="en-US" dirty="0"/>
              <a:t>University of Georgia</a:t>
            </a:r>
          </a:p>
        </p:txBody>
      </p:sp>
      <p:sp>
        <p:nvSpPr>
          <p:cNvPr id="17" name="Text Placeholder 16"/>
          <p:cNvSpPr>
            <a:spLocks noGrp="1"/>
          </p:cNvSpPr>
          <p:nvPr>
            <p:ph type="body" sz="quarter" idx="151"/>
          </p:nvPr>
        </p:nvSpPr>
        <p:spPr/>
        <p:txBody>
          <a:bodyPr>
            <a:normAutofit fontScale="92500" lnSpcReduction="10000"/>
          </a:bodyPr>
          <a:lstStyle/>
          <a:p>
            <a:r>
              <a:rPr lang="en-US" dirty="0"/>
              <a:t>Shannon Quinn</a:t>
            </a:r>
          </a:p>
        </p:txBody>
      </p:sp>
      <p:sp>
        <p:nvSpPr>
          <p:cNvPr id="18" name="Text Placeholder 17"/>
          <p:cNvSpPr>
            <a:spLocks noGrp="1"/>
          </p:cNvSpPr>
          <p:nvPr>
            <p:ph type="body" sz="quarter" idx="153"/>
          </p:nvPr>
        </p:nvSpPr>
        <p:spPr/>
        <p:txBody>
          <a:bodyPr>
            <a:normAutofit fontScale="85000" lnSpcReduction="10000"/>
          </a:bodyPr>
          <a:lstStyle/>
          <a:p>
            <a:r>
              <a:rPr lang="en-US" dirty="0"/>
              <a:t>Teaching ethical data science through real-world re-enactment</a:t>
            </a:r>
          </a:p>
        </p:txBody>
      </p:sp>
      <p:pic>
        <p:nvPicPr>
          <p:cNvPr id="19" name="Picture 18">
            <a:extLst>
              <a:ext uri="{FF2B5EF4-FFF2-40B4-BE49-F238E27FC236}">
                <a16:creationId xmlns:a16="http://schemas.microsoft.com/office/drawing/2014/main" id="{BDC2520C-F551-9C43-9CB0-7E19D875DF1A}"/>
              </a:ext>
            </a:extLst>
          </p:cNvPr>
          <p:cNvPicPr>
            <a:picLocks noChangeAspect="1"/>
          </p:cNvPicPr>
          <p:nvPr/>
        </p:nvPicPr>
        <p:blipFill>
          <a:blip r:embed="rId3"/>
          <a:stretch>
            <a:fillRect/>
          </a:stretch>
        </p:blipFill>
        <p:spPr>
          <a:xfrm>
            <a:off x="0" y="42036"/>
            <a:ext cx="4675356" cy="4675356"/>
          </a:xfrm>
          <a:prstGeom prst="rect">
            <a:avLst/>
          </a:prstGeom>
        </p:spPr>
      </p:pic>
      <p:pic>
        <p:nvPicPr>
          <p:cNvPr id="21" name="Picture 20">
            <a:extLst>
              <a:ext uri="{FF2B5EF4-FFF2-40B4-BE49-F238E27FC236}">
                <a16:creationId xmlns:a16="http://schemas.microsoft.com/office/drawing/2014/main" id="{1FE6F712-FDC5-874A-BE95-7E42FE21FEC2}"/>
              </a:ext>
            </a:extLst>
          </p:cNvPr>
          <p:cNvPicPr>
            <a:picLocks noChangeAspect="1"/>
          </p:cNvPicPr>
          <p:nvPr/>
        </p:nvPicPr>
        <p:blipFill>
          <a:blip r:embed="rId4"/>
          <a:stretch>
            <a:fillRect/>
          </a:stretch>
        </p:blipFill>
        <p:spPr>
          <a:xfrm>
            <a:off x="39188798" y="382839"/>
            <a:ext cx="4150210" cy="4150210"/>
          </a:xfrm>
          <a:prstGeom prst="rect">
            <a:avLst/>
          </a:prstGeom>
        </p:spPr>
      </p:pic>
      <p:graphicFrame>
        <p:nvGraphicFramePr>
          <p:cNvPr id="20" name="Chart 19">
            <a:extLst>
              <a:ext uri="{FF2B5EF4-FFF2-40B4-BE49-F238E27FC236}">
                <a16:creationId xmlns:a16="http://schemas.microsoft.com/office/drawing/2014/main" id="{B37FF2DA-F34C-074D-A373-2356B8C64035}"/>
              </a:ext>
            </a:extLst>
          </p:cNvPr>
          <p:cNvGraphicFramePr/>
          <p:nvPr>
            <p:extLst>
              <p:ext uri="{D42A27DB-BD31-4B8C-83A1-F6EECF244321}">
                <p14:modId xmlns:p14="http://schemas.microsoft.com/office/powerpoint/2010/main" val="1678124261"/>
              </p:ext>
            </p:extLst>
          </p:nvPr>
        </p:nvGraphicFramePr>
        <p:xfrm>
          <a:off x="27739359" y="5769549"/>
          <a:ext cx="4803606" cy="3202404"/>
        </p:xfrm>
        <a:graphic>
          <a:graphicData uri="http://schemas.openxmlformats.org/drawingml/2006/chart">
            <c:chart xmlns:c="http://schemas.openxmlformats.org/drawingml/2006/chart" xmlns:r="http://schemas.openxmlformats.org/officeDocument/2006/relationships" r:id="rId5"/>
          </a:graphicData>
        </a:graphic>
      </p:graphicFrame>
      <p:pic>
        <p:nvPicPr>
          <p:cNvPr id="23" name="Picture 22">
            <a:extLst>
              <a:ext uri="{FF2B5EF4-FFF2-40B4-BE49-F238E27FC236}">
                <a16:creationId xmlns:a16="http://schemas.microsoft.com/office/drawing/2014/main" id="{2B740B44-60F4-624E-80C5-DE11850378E8}"/>
              </a:ext>
            </a:extLst>
          </p:cNvPr>
          <p:cNvPicPr>
            <a:picLocks noChangeAspect="1"/>
          </p:cNvPicPr>
          <p:nvPr/>
        </p:nvPicPr>
        <p:blipFill>
          <a:blip r:embed="rId6"/>
          <a:stretch>
            <a:fillRect/>
          </a:stretch>
        </p:blipFill>
        <p:spPr>
          <a:xfrm>
            <a:off x="509576" y="15851200"/>
            <a:ext cx="3568700" cy="4775200"/>
          </a:xfrm>
          <a:prstGeom prst="rect">
            <a:avLst/>
          </a:prstGeom>
        </p:spPr>
      </p:pic>
      <p:sp>
        <p:nvSpPr>
          <p:cNvPr id="24" name="Rectangle 23">
            <a:extLst>
              <a:ext uri="{FF2B5EF4-FFF2-40B4-BE49-F238E27FC236}">
                <a16:creationId xmlns:a16="http://schemas.microsoft.com/office/drawing/2014/main" id="{ED812335-B77F-3F46-924B-79BF1B5B3ACF}"/>
              </a:ext>
            </a:extLst>
          </p:cNvPr>
          <p:cNvSpPr/>
          <p:nvPr/>
        </p:nvSpPr>
        <p:spPr>
          <a:xfrm>
            <a:off x="1226967" y="20624611"/>
            <a:ext cx="2133918" cy="307777"/>
          </a:xfrm>
          <a:prstGeom prst="rect">
            <a:avLst/>
          </a:prstGeom>
        </p:spPr>
        <p:txBody>
          <a:bodyPr wrap="none">
            <a:spAutoFit/>
          </a:bodyPr>
          <a:lstStyle/>
          <a:p>
            <a:r>
              <a:rPr lang="en-US" sz="1400" dirty="0">
                <a:solidFill>
                  <a:srgbClr val="222222"/>
                </a:solidFill>
                <a:latin typeface="Georgia" panose="02040502050405020303" pitchFamily="18" charset="0"/>
              </a:rPr>
              <a:t>https://</a:t>
            </a:r>
            <a:r>
              <a:rPr lang="en-US" sz="1400" dirty="0" err="1">
                <a:solidFill>
                  <a:srgbClr val="222222"/>
                </a:solidFill>
                <a:latin typeface="Georgia" panose="02040502050405020303" pitchFamily="18" charset="0"/>
              </a:rPr>
              <a:t>xkcd.com</a:t>
            </a:r>
            <a:r>
              <a:rPr lang="en-US" sz="1400" dirty="0">
                <a:solidFill>
                  <a:srgbClr val="222222"/>
                </a:solidFill>
                <a:latin typeface="Georgia" panose="02040502050405020303" pitchFamily="18" charset="0"/>
              </a:rPr>
              <a:t>/1390/</a:t>
            </a:r>
            <a:endParaRPr lang="en-US" sz="1400" dirty="0"/>
          </a:p>
        </p:txBody>
      </p:sp>
      <p:pic>
        <p:nvPicPr>
          <p:cNvPr id="25" name="Picture 24">
            <a:extLst>
              <a:ext uri="{FF2B5EF4-FFF2-40B4-BE49-F238E27FC236}">
                <a16:creationId xmlns:a16="http://schemas.microsoft.com/office/drawing/2014/main" id="{525AA597-EDF3-1F40-B0FB-DF8323668295}"/>
              </a:ext>
            </a:extLst>
          </p:cNvPr>
          <p:cNvPicPr>
            <a:picLocks noChangeAspect="1"/>
          </p:cNvPicPr>
          <p:nvPr/>
        </p:nvPicPr>
        <p:blipFill>
          <a:blip r:embed="rId7"/>
          <a:stretch>
            <a:fillRect/>
          </a:stretch>
        </p:blipFill>
        <p:spPr>
          <a:xfrm>
            <a:off x="4219110" y="15851199"/>
            <a:ext cx="6188294" cy="4773411"/>
          </a:xfrm>
          <a:prstGeom prst="rect">
            <a:avLst/>
          </a:prstGeom>
        </p:spPr>
      </p:pic>
      <p:pic>
        <p:nvPicPr>
          <p:cNvPr id="22" name="Picture 21">
            <a:extLst>
              <a:ext uri="{FF2B5EF4-FFF2-40B4-BE49-F238E27FC236}">
                <a16:creationId xmlns:a16="http://schemas.microsoft.com/office/drawing/2014/main" id="{8826D9D5-4AF0-9A43-8C6A-EE91F9EE3D77}"/>
              </a:ext>
            </a:extLst>
          </p:cNvPr>
          <p:cNvPicPr>
            <a:picLocks noChangeAspect="1"/>
          </p:cNvPicPr>
          <p:nvPr/>
        </p:nvPicPr>
        <p:blipFill>
          <a:blip r:embed="rId8"/>
          <a:stretch>
            <a:fillRect/>
          </a:stretch>
        </p:blipFill>
        <p:spPr>
          <a:xfrm>
            <a:off x="11853463" y="8971952"/>
            <a:ext cx="9262270" cy="3052979"/>
          </a:xfrm>
          <a:prstGeom prst="rect">
            <a:avLst/>
          </a:prstGeom>
        </p:spPr>
      </p:pic>
      <p:pic>
        <p:nvPicPr>
          <p:cNvPr id="27" name="Picture 26">
            <a:extLst>
              <a:ext uri="{FF2B5EF4-FFF2-40B4-BE49-F238E27FC236}">
                <a16:creationId xmlns:a16="http://schemas.microsoft.com/office/drawing/2014/main" id="{FC421223-5A04-8547-8187-0B87CAE19717}"/>
              </a:ext>
            </a:extLst>
          </p:cNvPr>
          <p:cNvPicPr>
            <a:picLocks noChangeAspect="1"/>
          </p:cNvPicPr>
          <p:nvPr/>
        </p:nvPicPr>
        <p:blipFill>
          <a:blip r:embed="rId9"/>
          <a:stretch>
            <a:fillRect/>
          </a:stretch>
        </p:blipFill>
        <p:spPr>
          <a:xfrm>
            <a:off x="11695599" y="24284094"/>
            <a:ext cx="9521833" cy="4767708"/>
          </a:xfrm>
          <a:prstGeom prst="rect">
            <a:avLst/>
          </a:prstGeom>
        </p:spPr>
      </p:pic>
      <p:graphicFrame>
        <p:nvGraphicFramePr>
          <p:cNvPr id="29" name="Chart 28">
            <a:extLst>
              <a:ext uri="{FF2B5EF4-FFF2-40B4-BE49-F238E27FC236}">
                <a16:creationId xmlns:a16="http://schemas.microsoft.com/office/drawing/2014/main" id="{02EC4DE7-0FA4-F04E-BF9A-70C2D8A8ACC3}"/>
              </a:ext>
            </a:extLst>
          </p:cNvPr>
          <p:cNvGraphicFramePr/>
          <p:nvPr>
            <p:extLst>
              <p:ext uri="{D42A27DB-BD31-4B8C-83A1-F6EECF244321}">
                <p14:modId xmlns:p14="http://schemas.microsoft.com/office/powerpoint/2010/main" val="1515941240"/>
              </p:ext>
            </p:extLst>
          </p:nvPr>
        </p:nvGraphicFramePr>
        <p:xfrm>
          <a:off x="25032680" y="8840909"/>
          <a:ext cx="7401537" cy="4934358"/>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31" name="Chart 30">
            <a:extLst>
              <a:ext uri="{FF2B5EF4-FFF2-40B4-BE49-F238E27FC236}">
                <a16:creationId xmlns:a16="http://schemas.microsoft.com/office/drawing/2014/main" id="{830637F3-60EF-F940-85ED-399E2419C51B}"/>
              </a:ext>
            </a:extLst>
          </p:cNvPr>
          <p:cNvGraphicFramePr/>
          <p:nvPr>
            <p:extLst>
              <p:ext uri="{D42A27DB-BD31-4B8C-83A1-F6EECF244321}">
                <p14:modId xmlns:p14="http://schemas.microsoft.com/office/powerpoint/2010/main" val="2492300247"/>
              </p:ext>
            </p:extLst>
          </p:nvPr>
        </p:nvGraphicFramePr>
        <p:xfrm>
          <a:off x="21217432" y="14149817"/>
          <a:ext cx="6337049" cy="4224699"/>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32" name="Chart 31">
            <a:extLst>
              <a:ext uri="{FF2B5EF4-FFF2-40B4-BE49-F238E27FC236}">
                <a16:creationId xmlns:a16="http://schemas.microsoft.com/office/drawing/2014/main" id="{FFFAB201-E03F-2242-BF00-5A61A686168A}"/>
              </a:ext>
            </a:extLst>
          </p:cNvPr>
          <p:cNvGraphicFramePr/>
          <p:nvPr>
            <p:extLst>
              <p:ext uri="{D42A27DB-BD31-4B8C-83A1-F6EECF244321}">
                <p14:modId xmlns:p14="http://schemas.microsoft.com/office/powerpoint/2010/main" val="213362534"/>
              </p:ext>
            </p:extLst>
          </p:nvPr>
        </p:nvGraphicFramePr>
        <p:xfrm>
          <a:off x="26872828" y="22343516"/>
          <a:ext cx="5003828" cy="3335885"/>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3" name="Chart 32">
            <a:extLst>
              <a:ext uri="{FF2B5EF4-FFF2-40B4-BE49-F238E27FC236}">
                <a16:creationId xmlns:a16="http://schemas.microsoft.com/office/drawing/2014/main" id="{DDCF718C-9BD1-8F42-990D-61DD0DADE6FF}"/>
              </a:ext>
            </a:extLst>
          </p:cNvPr>
          <p:cNvGraphicFramePr/>
          <p:nvPr>
            <p:extLst>
              <p:ext uri="{D42A27DB-BD31-4B8C-83A1-F6EECF244321}">
                <p14:modId xmlns:p14="http://schemas.microsoft.com/office/powerpoint/2010/main" val="4270291003"/>
              </p:ext>
            </p:extLst>
          </p:nvPr>
        </p:nvGraphicFramePr>
        <p:xfrm>
          <a:off x="22550653" y="25229262"/>
          <a:ext cx="5003828" cy="3335885"/>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316052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theme/theme1.xml><?xml version="1.0" encoding="utf-8"?>
<a:theme xmlns:a="http://schemas.openxmlformats.org/drawingml/2006/main" name="36x48-Template-V2b">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517</TotalTime>
  <Words>1461</Words>
  <Application>Microsoft Macintosh PowerPoint</Application>
  <PresentationFormat>Custom</PresentationFormat>
  <Paragraphs>146</Paragraphs>
  <Slides>1</Slides>
  <Notes>0</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11" baseType="lpstr">
      <vt:lpstr>Arial</vt:lpstr>
      <vt:lpstr>Calibri</vt:lpstr>
      <vt:lpstr>Courier</vt:lpstr>
      <vt:lpstr>Georgia</vt:lpstr>
      <vt:lpstr>Times New Roman</vt:lpstr>
      <vt:lpstr>Trebuchet MS</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Shannon Quinn</cp:lastModifiedBy>
  <cp:revision>87</cp:revision>
  <dcterms:created xsi:type="dcterms:W3CDTF">2012-02-03T19:11:35Z</dcterms:created>
  <dcterms:modified xsi:type="dcterms:W3CDTF">2019-04-30T16:32:41Z</dcterms:modified>
</cp:coreProperties>
</file>